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7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1" r:id="rId12"/>
    <p:sldId id="300" r:id="rId13"/>
    <p:sldId id="302" r:id="rId14"/>
    <p:sldId id="270" r:id="rId15"/>
  </p:sldIdLst>
  <p:sldSz cx="9144000" cy="6858000" type="screen4x3"/>
  <p:notesSz cx="6735763" cy="9866313"/>
  <p:embeddedFontLst>
    <p:embeddedFont>
      <p:font typeface="方正清刻本悦宋简体" charset="-122"/>
      <p:regular r:id="rId18"/>
    </p:embeddedFont>
    <p:embeddedFont>
      <p:font typeface="楷体" pitchFamily="49" charset="-122"/>
      <p:regular r:id="rId19"/>
    </p:embeddedFont>
    <p:embeddedFont>
      <p:font typeface="Bell MT" pitchFamily="18" charset="0"/>
      <p:regular r:id="rId20"/>
      <p:bold r:id="rId21"/>
      <p:italic r:id="rId22"/>
    </p:embeddedFont>
    <p:embeddedFont>
      <p:font typeface="微软雅黑" pitchFamily="34" charset="-122"/>
      <p:regular r:id="rId23"/>
      <p:bold r:id="rId24"/>
    </p:embeddedFont>
    <p:embeddedFont>
      <p:font typeface="Iskoola Pota" pitchFamily="34" charset="0"/>
      <p:regular r:id="rId25"/>
      <p:bold r:id="rId26"/>
    </p:embeddedFont>
    <p:embeddedFont>
      <p:font typeface="黑体" pitchFamily="49" charset="-122"/>
      <p:regular r:id="rId27"/>
    </p:embeddedFont>
    <p:embeddedFont>
      <p:font typeface="华文楷体" pitchFamily="2" charset="-122"/>
      <p:regular r:id="rId28"/>
    </p:embeddedFont>
    <p:embeddedFont>
      <p:font typeface="Times" charset="0"/>
      <p:regular r:id="rId29"/>
      <p:bold r:id="rId30"/>
      <p:italic r:id="rId31"/>
      <p:boldItalic r:id="rId32"/>
    </p:embeddedFont>
    <p:embeddedFont>
      <p:font typeface="华文新魏" pitchFamily="2" charset="-122"/>
      <p:regular r:id="rId33"/>
    </p:embeddedFont>
    <p:embeddedFont>
      <p:font typeface="华文行楷" pitchFamily="2" charset="-122"/>
      <p:regular r:id="rId34"/>
    </p:embeddedFont>
    <p:embeddedFont>
      <p:font typeface="MS PGothic" pitchFamily="34" charset="-128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Wingdings 3" pitchFamily="18" charset="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53B1F7"/>
    <a:srgbClr val="81BDFF"/>
    <a:srgbClr val="84A7FF"/>
    <a:srgbClr val="6666FF"/>
    <a:srgbClr val="4E97ED"/>
    <a:srgbClr val="4B94FF"/>
    <a:srgbClr val="37C3F5"/>
    <a:srgbClr val="096CB7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851" autoAdjust="0"/>
  </p:normalViewPr>
  <p:slideViewPr>
    <p:cSldViewPr snapToGrid="0">
      <p:cViewPr>
        <p:scale>
          <a:sx n="91" d="100"/>
          <a:sy n="91" d="100"/>
        </p:scale>
        <p:origin x="-816" y="-24"/>
      </p:cViewPr>
      <p:guideLst>
        <p:guide orient="horz" pos="2160"/>
        <p:guide pos="2880"/>
        <p:guide pos="476"/>
        <p:guide pos="5420"/>
        <p:guide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360" y="-108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19769-A75E-4F02-88DC-82060F1BBC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2C8D7-7875-4756-A794-3F10AB67B797}" type="datetimeFigureOut">
              <a:rPr lang="zh-CN" altLang="en-US" smtClean="0"/>
              <a:pPr/>
              <a:t>2016/12/2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C7C58-5812-45E9-914C-D6A86BC177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6974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62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4480" indent="-282492" defTabSz="914962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9970" indent="-225994" defTabSz="914962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81958" indent="-225994" defTabSz="914962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33946" indent="-225994" defTabSz="914962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85934" indent="-225994" defTabSz="9149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37921" indent="-225994" defTabSz="9149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89909" indent="-225994" defTabSz="9149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41897" indent="-225994" defTabSz="9149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mtClean="0">
                <a:solidFill>
                  <a:srgbClr val="EEECE1"/>
                </a:solidFill>
                <a:ea typeface="MS PGothic" pitchFamily="34" charset="-128"/>
              </a:rPr>
              <a:t>BEA Confidential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962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4480" indent="-282492" defTabSz="914962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9970" indent="-225994" defTabSz="914962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81958" indent="-225994" defTabSz="914962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33946" indent="-225994" defTabSz="914962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85934" indent="-225994" defTabSz="9149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37921" indent="-225994" defTabSz="9149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89909" indent="-225994" defTabSz="9149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41897" indent="-225994" defTabSz="9149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943FCB2C-9432-4A97-BF09-3C836253D191}" type="slidenum">
              <a:rPr lang="en-US" altLang="zh-CN" smtClean="0">
                <a:solidFill>
                  <a:srgbClr val="EEECE1"/>
                </a:solidFill>
                <a:ea typeface="MS PGothic" pitchFamily="34" charset="-128"/>
              </a:rPr>
              <a:pPr/>
              <a:t>1</a:t>
            </a:fld>
            <a:endParaRPr lang="en-US" altLang="zh-CN" smtClean="0">
              <a:solidFill>
                <a:srgbClr val="EEECE1"/>
              </a:solidFill>
              <a:ea typeface="MS PGothic" pitchFamily="34" charset="-128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81EF-E1FA-4644-B1EA-463A8ADE1544}" type="datetimeFigureOut">
              <a:rPr lang="zh-CN" altLang="en-US" smtClean="0"/>
              <a:pPr/>
              <a:t>2016/12/2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AF38-4B34-44F3-8394-9579450CB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3431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81EF-E1FA-4644-B1EA-463A8ADE1544}" type="datetimeFigureOut">
              <a:rPr lang="zh-CN" altLang="en-US" smtClean="0"/>
              <a:pPr/>
              <a:t>2016/12/2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AF38-4B34-44F3-8394-9579450CB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6576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81EF-E1FA-4644-B1EA-463A8ADE1544}" type="datetimeFigureOut">
              <a:rPr lang="zh-CN" altLang="en-US" smtClean="0"/>
              <a:pPr/>
              <a:t>2016/12/2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AF38-4B34-44F3-8394-9579450CB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96723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jelly_fish_tit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" b="1791"/>
          <a:stretch>
            <a:fillRect/>
          </a:stretch>
        </p:blipFill>
        <p:spPr bwMode="auto">
          <a:xfrm>
            <a:off x="28575" y="0"/>
            <a:ext cx="39528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76725" y="1973263"/>
            <a:ext cx="4176713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altLang="zh-CN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95775" y="3719513"/>
            <a:ext cx="4176713" cy="1444625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pitchFamily="48" charset="0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41625" y="6507163"/>
            <a:ext cx="3271838" cy="357187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8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 fontAlgn="base"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 </a:t>
            </a:r>
            <a:fld id="{21C4FFC9-A19C-4949-9BD4-7154909F355E}" type="slidenum">
              <a:rPr lang="en-US" altLang="zh-CN">
                <a:solidFill>
                  <a:srgbClr val="B2B4B3"/>
                </a:solidFill>
              </a:rPr>
              <a:pPr fontAlgn="base"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38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EB60DE24-8B31-44A2-8D1C-C2AEA8214721}" type="slidenum">
              <a:rPr lang="en-US" altLang="zh-CN">
                <a:solidFill>
                  <a:srgbClr val="B2B4B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37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344A00A9-F794-4566-9F68-0159A2FA2486}" type="slidenum">
              <a:rPr lang="en-US" altLang="zh-CN">
                <a:solidFill>
                  <a:srgbClr val="B2B4B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98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2113" y="1562100"/>
            <a:ext cx="3944937" cy="4397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9450" y="1562100"/>
            <a:ext cx="3946525" cy="4397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BF2D477C-C427-4E51-A1D7-6E9699D60084}" type="slidenum">
              <a:rPr lang="en-US" altLang="zh-CN">
                <a:solidFill>
                  <a:srgbClr val="B2B4B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678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CA24CE0A-2A04-442F-A4E9-4EA478495AA0}" type="slidenum">
              <a:rPr lang="en-US" altLang="zh-CN">
                <a:solidFill>
                  <a:srgbClr val="B2B4B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58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 descr="未标题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54" t="58092" b="5861"/>
          <a:stretch>
            <a:fillRect/>
          </a:stretch>
        </p:blipFill>
        <p:spPr bwMode="auto">
          <a:xfrm>
            <a:off x="0" y="6232525"/>
            <a:ext cx="6461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184DEAE5-B01A-4754-85FB-F4E54D3A9B66}" type="slidenum">
              <a:rPr lang="en-US" altLang="zh-CN">
                <a:solidFill>
                  <a:srgbClr val="B2B4B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97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1775D0D6-52A8-43D3-8F30-53AF0D336D73}" type="slidenum">
              <a:rPr lang="en-US" altLang="zh-CN">
                <a:solidFill>
                  <a:srgbClr val="B2B4B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26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D29A7CC1-C3EB-42EA-9133-BCF4B86BF6F7}" type="slidenum">
              <a:rPr lang="en-US" altLang="zh-CN">
                <a:solidFill>
                  <a:srgbClr val="B2B4B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88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81EF-E1FA-4644-B1EA-463A8ADE1544}" type="datetimeFigureOut">
              <a:rPr lang="zh-CN" altLang="en-US" smtClean="0"/>
              <a:pPr/>
              <a:t>2016/12/2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AF38-4B34-44F3-8394-9579450CB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66457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2609E07B-3A26-420B-B5BA-2AFF3E2CF905}" type="slidenum">
              <a:rPr lang="en-US" altLang="zh-CN">
                <a:solidFill>
                  <a:srgbClr val="B2B4B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310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5DEA6D88-BC46-460A-87C0-1DEF9E814C9C}" type="slidenum">
              <a:rPr lang="en-US" altLang="zh-CN">
                <a:solidFill>
                  <a:srgbClr val="B2B4B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381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23025" y="455613"/>
            <a:ext cx="2012950" cy="55038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2588" y="455613"/>
            <a:ext cx="5888037" cy="55038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9A08D9B6-D539-4CF8-9B87-8BB73948F694}" type="slidenum">
              <a:rPr lang="en-US" altLang="zh-CN">
                <a:solidFill>
                  <a:srgbClr val="B2B4B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8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2588" y="455613"/>
            <a:ext cx="7742237" cy="968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92113" y="1562100"/>
            <a:ext cx="8043862" cy="43973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C14513FE-2C8F-4012-8C50-299174454B92}" type="slidenum">
              <a:rPr lang="en-US" altLang="zh-CN">
                <a:solidFill>
                  <a:srgbClr val="B2B4B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6124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82588" y="455613"/>
            <a:ext cx="8053387" cy="5503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E7DBF88D-1CF7-4948-8E6F-252238781314}" type="slidenum">
              <a:rPr lang="en-US" altLang="zh-CN">
                <a:solidFill>
                  <a:srgbClr val="B2B4B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830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2588" y="455613"/>
            <a:ext cx="7742237" cy="9683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1F7C8055-A572-4C48-A68F-DD3AA41E6CC8}" type="slidenum">
              <a:rPr lang="en-US" altLang="zh-CN">
                <a:solidFill>
                  <a:srgbClr val="B2B4B3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2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81EF-E1FA-4644-B1EA-463A8ADE1544}" type="datetimeFigureOut">
              <a:rPr lang="zh-CN" altLang="en-US" smtClean="0"/>
              <a:pPr/>
              <a:t>2016/12/2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AF38-4B34-44F3-8394-9579450CB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0220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81EF-E1FA-4644-B1EA-463A8ADE1544}" type="datetimeFigureOut">
              <a:rPr lang="zh-CN" altLang="en-US" smtClean="0"/>
              <a:pPr/>
              <a:t>2016/12/2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AF38-4B34-44F3-8394-9579450CB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6321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81EF-E1FA-4644-B1EA-463A8ADE1544}" type="datetimeFigureOut">
              <a:rPr lang="zh-CN" altLang="en-US" smtClean="0"/>
              <a:pPr/>
              <a:t>2016/12/2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AF38-4B34-44F3-8394-9579450CB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0735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81EF-E1FA-4644-B1EA-463A8ADE1544}" type="datetimeFigureOut">
              <a:rPr lang="zh-CN" altLang="en-US" smtClean="0"/>
              <a:pPr/>
              <a:t>2016/12/2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AF38-4B34-44F3-8394-9579450CB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3185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81EF-E1FA-4644-B1EA-463A8ADE1544}" type="datetimeFigureOut">
              <a:rPr lang="zh-CN" altLang="en-US" smtClean="0"/>
              <a:pPr/>
              <a:t>2016/12/2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AF38-4B34-44F3-8394-9579450CB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3645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81EF-E1FA-4644-B1EA-463A8ADE1544}" type="datetimeFigureOut">
              <a:rPr lang="zh-CN" altLang="en-US" smtClean="0"/>
              <a:pPr/>
              <a:t>2016/12/2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AF38-4B34-44F3-8394-9579450CB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198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14" y="0"/>
            <a:ext cx="3314286" cy="11944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920"/>
            <a:ext cx="658368" cy="640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94" y="2443728"/>
            <a:ext cx="361905" cy="2847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722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C81EF-E1FA-4644-B1EA-463A8ADE1544}" type="datetimeFigureOut">
              <a:rPr lang="zh-CN" altLang="en-US" smtClean="0"/>
              <a:pPr/>
              <a:t>2016/12/2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BAF38-4B34-44F3-8394-9579450CB2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13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5" descr="top_liqui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01"/>
          <a:stretch>
            <a:fillRect/>
          </a:stretch>
        </p:blipFill>
        <p:spPr bwMode="auto">
          <a:xfrm>
            <a:off x="5848350" y="0"/>
            <a:ext cx="32956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578100"/>
            <a:ext cx="342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455613"/>
            <a:ext cx="774223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562100"/>
            <a:ext cx="8043862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1625" y="6507163"/>
            <a:ext cx="3271838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8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 fontAlgn="base">
              <a:defRPr/>
            </a:pPr>
            <a:r>
              <a:rPr lang="en-US" altLang="zh-CN">
                <a:solidFill>
                  <a:srgbClr val="B2B4B3"/>
                </a:solidFill>
              </a:rPr>
              <a:t>BEA Confidential.  |  </a:t>
            </a:r>
            <a:fld id="{FFAFE29C-03C9-4641-8D70-2E3755393611}" type="slidenum">
              <a:rPr lang="en-US" altLang="zh-CN">
                <a:solidFill>
                  <a:srgbClr val="B2B4B3"/>
                </a:solidFill>
              </a:rPr>
              <a:pPr fontAlgn="base">
                <a:defRPr/>
              </a:pPr>
              <a:t>‹#›</a:t>
            </a:fld>
            <a:endParaRPr lang="en-US" altLang="zh-CN">
              <a:solidFill>
                <a:srgbClr val="B2B4B3"/>
              </a:solidFill>
            </a:endParaRPr>
          </a:p>
        </p:txBody>
      </p:sp>
      <p:pic>
        <p:nvPicPr>
          <p:cNvPr id="15367" name="图片 6" descr="未标题-1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54" t="58092" b="5861"/>
          <a:stretch>
            <a:fillRect/>
          </a:stretch>
        </p:blipFill>
        <p:spPr bwMode="auto">
          <a:xfrm>
            <a:off x="0" y="6232525"/>
            <a:ext cx="6461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9631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5000"/>
        </a:spcBef>
        <a:spcAft>
          <a:spcPct val="15000"/>
        </a:spcAft>
        <a:buClr>
          <a:srgbClr val="3641AD"/>
        </a:buClr>
        <a:buSzPct val="65000"/>
        <a:buFont typeface="Times" pitchFamily="48" charset="0"/>
        <a:buBlip>
          <a:blip r:embed="rId19"/>
        </a:buBlip>
        <a:tabLst>
          <a:tab pos="1314450" algn="l"/>
        </a:tabLst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25000"/>
        </a:spcBef>
        <a:spcAft>
          <a:spcPct val="15000"/>
        </a:spcAft>
        <a:buClr>
          <a:schemeClr val="accent1"/>
        </a:buClr>
        <a:buSzPct val="80000"/>
        <a:buFont typeface="Wingdings 3" pitchFamily="18" charset="2"/>
        <a:buChar char=""/>
        <a:tabLst>
          <a:tab pos="1314450" algn="l"/>
        </a:tabLst>
        <a:defRPr sz="2800">
          <a:solidFill>
            <a:srgbClr val="000000"/>
          </a:solidFill>
          <a:latin typeface="+mn-lt"/>
          <a:ea typeface="+mn-ea"/>
        </a:defRPr>
      </a:lvl2pPr>
      <a:lvl3pPr marL="971550" indent="-177800" algn="l" rtl="0" eaLnBrk="0" fontAlgn="base" hangingPunct="0">
        <a:lnSpc>
          <a:spcPct val="90000"/>
        </a:lnSpc>
        <a:spcBef>
          <a:spcPct val="35000"/>
        </a:spcBef>
        <a:spcAft>
          <a:spcPct val="15000"/>
        </a:spcAft>
        <a:buClr>
          <a:srgbClr val="3641AD"/>
        </a:buClr>
        <a:buSzPct val="65000"/>
        <a:buFont typeface="Times" pitchFamily="48" charset="0"/>
        <a:buBlip>
          <a:blip r:embed="rId19"/>
        </a:buBlip>
        <a:tabLst>
          <a:tab pos="1314450" algn="l"/>
        </a:tabLst>
        <a:defRPr sz="2400">
          <a:solidFill>
            <a:srgbClr val="000000"/>
          </a:solidFill>
          <a:latin typeface="+mn-lt"/>
          <a:ea typeface="+mn-ea"/>
        </a:defRPr>
      </a:lvl3pPr>
      <a:lvl4pPr marL="1314450" indent="-228600" algn="l" rtl="0" eaLnBrk="0" fontAlgn="base" hangingPunct="0">
        <a:lnSpc>
          <a:spcPct val="90000"/>
        </a:lnSpc>
        <a:spcBef>
          <a:spcPct val="35000"/>
        </a:spcBef>
        <a:spcAft>
          <a:spcPct val="15000"/>
        </a:spcAft>
        <a:buClr>
          <a:schemeClr val="accent1"/>
        </a:buClr>
        <a:buSzPct val="80000"/>
        <a:buFont typeface="Wingdings 3" pitchFamily="18" charset="2"/>
        <a:buChar char=""/>
        <a:tabLst>
          <a:tab pos="1314450" algn="l"/>
        </a:tabLst>
        <a:defRPr sz="1600">
          <a:solidFill>
            <a:srgbClr val="000000"/>
          </a:solidFill>
          <a:latin typeface="+mn-lt"/>
          <a:ea typeface="+mn-ea"/>
        </a:defRPr>
      </a:lvl4pPr>
      <a:lvl5pPr marL="2006600" indent="-560388" algn="l" rtl="0" eaLnBrk="0" fontAlgn="base" hangingPunct="0">
        <a:lnSpc>
          <a:spcPct val="90000"/>
        </a:lnSpc>
        <a:spcBef>
          <a:spcPct val="35000"/>
        </a:spcBef>
        <a:spcAft>
          <a:spcPct val="15000"/>
        </a:spcAft>
        <a:buClr>
          <a:srgbClr val="FF0029"/>
        </a:buClr>
        <a:buChar char="»"/>
        <a:tabLst>
          <a:tab pos="1314450" algn="l"/>
        </a:tabLst>
        <a:defRPr sz="1600">
          <a:solidFill>
            <a:srgbClr val="000000"/>
          </a:solidFill>
          <a:latin typeface="+mn-lt"/>
          <a:ea typeface="+mn-ea"/>
        </a:defRPr>
      </a:lvl5pPr>
      <a:lvl6pPr marL="2463800" indent="-560388" algn="l" rtl="0" fontAlgn="base">
        <a:lnSpc>
          <a:spcPct val="90000"/>
        </a:lnSpc>
        <a:spcBef>
          <a:spcPct val="35000"/>
        </a:spcBef>
        <a:spcAft>
          <a:spcPct val="15000"/>
        </a:spcAft>
        <a:buClr>
          <a:srgbClr val="FF0029"/>
        </a:buClr>
        <a:tabLst>
          <a:tab pos="1314450" algn="l"/>
        </a:tabLst>
        <a:defRPr sz="1600">
          <a:solidFill>
            <a:srgbClr val="000000"/>
          </a:solidFill>
          <a:latin typeface="+mn-lt"/>
          <a:ea typeface="+mn-ea"/>
        </a:defRPr>
      </a:lvl6pPr>
      <a:lvl7pPr marL="2921000" indent="-560388" algn="l" rtl="0" fontAlgn="base">
        <a:lnSpc>
          <a:spcPct val="90000"/>
        </a:lnSpc>
        <a:spcBef>
          <a:spcPct val="35000"/>
        </a:spcBef>
        <a:spcAft>
          <a:spcPct val="15000"/>
        </a:spcAft>
        <a:buClr>
          <a:srgbClr val="FF0029"/>
        </a:buClr>
        <a:tabLst>
          <a:tab pos="1314450" algn="l"/>
        </a:tabLst>
        <a:defRPr sz="1600">
          <a:solidFill>
            <a:srgbClr val="000000"/>
          </a:solidFill>
          <a:latin typeface="+mn-lt"/>
          <a:ea typeface="+mn-ea"/>
        </a:defRPr>
      </a:lvl7pPr>
      <a:lvl8pPr marL="3378200" indent="-560388" algn="l" rtl="0" fontAlgn="base">
        <a:lnSpc>
          <a:spcPct val="90000"/>
        </a:lnSpc>
        <a:spcBef>
          <a:spcPct val="35000"/>
        </a:spcBef>
        <a:spcAft>
          <a:spcPct val="15000"/>
        </a:spcAft>
        <a:buClr>
          <a:srgbClr val="FF0029"/>
        </a:buClr>
        <a:tabLst>
          <a:tab pos="1314450" algn="l"/>
        </a:tabLst>
        <a:defRPr sz="1600">
          <a:solidFill>
            <a:srgbClr val="000000"/>
          </a:solidFill>
          <a:latin typeface="+mn-lt"/>
          <a:ea typeface="+mn-ea"/>
        </a:defRPr>
      </a:lvl8pPr>
      <a:lvl9pPr marL="3835400" indent="-560388" algn="l" rtl="0" fontAlgn="base">
        <a:lnSpc>
          <a:spcPct val="90000"/>
        </a:lnSpc>
        <a:spcBef>
          <a:spcPct val="35000"/>
        </a:spcBef>
        <a:spcAft>
          <a:spcPct val="15000"/>
        </a:spcAft>
        <a:buClr>
          <a:srgbClr val="FF0029"/>
        </a:buClr>
        <a:tabLst>
          <a:tab pos="1314450" algn="l"/>
        </a:tabLst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>
            <a:spLocks noChangeArrowheads="1"/>
          </p:cNvSpPr>
          <p:nvPr/>
        </p:nvSpPr>
        <p:spPr bwMode="auto">
          <a:xfrm>
            <a:off x="3090042" y="1890287"/>
            <a:ext cx="6053958" cy="1346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90000"/>
              </a:lnSpc>
              <a:defRPr sz="3200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lnSpc>
                <a:spcPct val="90000"/>
              </a:lnSpc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lnSpc>
                <a:spcPct val="90000"/>
              </a:lnSpc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lnSpc>
                <a:spcPct val="90000"/>
              </a:lnSpc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lnSpc>
                <a:spcPct val="90000"/>
              </a:lnSpc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在数学类课程中开展翻转课堂教学模式的初探</a:t>
            </a:r>
            <a:endParaRPr lang="en-US" altLang="zh-CN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7" name="Rectangle 14"/>
          <p:cNvSpPr txBox="1">
            <a:spLocks noChangeArrowheads="1"/>
          </p:cNvSpPr>
          <p:nvPr/>
        </p:nvSpPr>
        <p:spPr bwMode="auto">
          <a:xfrm>
            <a:off x="4028538" y="4585934"/>
            <a:ext cx="4884234" cy="47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福州大学数计学院   曾勋勋</a:t>
            </a:r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" name="图片 8" descr="x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2307" y="171449"/>
            <a:ext cx="1208205" cy="1200150"/>
          </a:xfrm>
          <a:prstGeom prst="rect">
            <a:avLst/>
          </a:prstGeom>
        </p:spPr>
      </p:pic>
      <p:sp>
        <p:nvSpPr>
          <p:cNvPr id="10" name="Rectangle 14"/>
          <p:cNvSpPr txBox="1">
            <a:spLocks noChangeArrowheads="1"/>
          </p:cNvSpPr>
          <p:nvPr/>
        </p:nvSpPr>
        <p:spPr bwMode="auto">
          <a:xfrm>
            <a:off x="5026996" y="4971393"/>
            <a:ext cx="4884234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/>
                </a:solidFill>
                <a:latin typeface="Bell MT" pitchFamily="18" charset="0"/>
                <a:cs typeface="Iskoola Pota" pitchFamily="34" charset="0"/>
              </a:rPr>
              <a:t>xunxun@fzu.edu.cn</a:t>
            </a:r>
            <a:endParaRPr lang="en-US" altLang="zh-CN" sz="2800" kern="1200" dirty="0">
              <a:solidFill>
                <a:schemeClr val="tx1"/>
              </a:solidFill>
              <a:latin typeface="Bell MT" pitchFamily="18" charset="0"/>
              <a:cs typeface="Iskoola Pota" pitchFamily="34" charset="0"/>
            </a:endParaRP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5223616" y="5705299"/>
            <a:ext cx="2680138" cy="47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2016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日</a:t>
            </a:r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6456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133" y="553109"/>
            <a:ext cx="8043862" cy="613541"/>
          </a:xfrm>
        </p:spPr>
        <p:txBody>
          <a:bodyPr/>
          <a:lstStyle/>
          <a:p>
            <a:pPr>
              <a:buNone/>
            </a:pPr>
            <a:r>
              <a:rPr lang="en-US" altLang="zh-CN" sz="3200" b="1" dirty="0" smtClean="0">
                <a:latin typeface="+mn-ea"/>
              </a:rPr>
              <a:t>2.</a:t>
            </a:r>
            <a:r>
              <a:rPr lang="zh-CN" altLang="en-US" sz="3200" b="1" dirty="0" smtClean="0">
                <a:latin typeface="+mn-ea"/>
              </a:rPr>
              <a:t>教师角色</a:t>
            </a:r>
            <a:r>
              <a:rPr lang="zh-CN" altLang="en-US" sz="3200" b="1" dirty="0" smtClean="0">
                <a:latin typeface="+mn-ea"/>
              </a:rPr>
              <a:t>的转变</a:t>
            </a:r>
            <a:endParaRPr lang="zh-CN" altLang="en-US" sz="3200" b="1" dirty="0">
              <a:latin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72953" y="1292778"/>
            <a:ext cx="8561878" cy="5271651"/>
            <a:chOff x="372953" y="1292778"/>
            <a:chExt cx="8561878" cy="5271651"/>
          </a:xfrm>
        </p:grpSpPr>
        <p:pic>
          <p:nvPicPr>
            <p:cNvPr id="4" name="图片 3" descr="老师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953" y="3022382"/>
              <a:ext cx="1062748" cy="1097674"/>
            </a:xfrm>
            <a:prstGeom prst="rect">
              <a:avLst/>
            </a:prstGeom>
          </p:spPr>
        </p:pic>
        <p:pic>
          <p:nvPicPr>
            <p:cNvPr id="5" name="图片 4" descr="书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2209" y="1292778"/>
              <a:ext cx="1975899" cy="1317909"/>
            </a:xfrm>
            <a:prstGeom prst="rect">
              <a:avLst/>
            </a:prstGeom>
          </p:spPr>
        </p:pic>
        <p:pic>
          <p:nvPicPr>
            <p:cNvPr id="6" name="图片 5" descr="学生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3803" y="4904429"/>
              <a:ext cx="1177597" cy="1199226"/>
            </a:xfrm>
            <a:prstGeom prst="rect">
              <a:avLst/>
            </a:prstGeom>
          </p:spPr>
        </p:pic>
        <p:cxnSp>
          <p:nvCxnSpPr>
            <p:cNvPr id="8" name="直接箭头连接符 7"/>
            <p:cNvCxnSpPr/>
            <p:nvPr/>
          </p:nvCxnSpPr>
          <p:spPr bwMode="auto">
            <a:xfrm rot="16200000" flipV="1">
              <a:off x="1886611" y="3810004"/>
              <a:ext cx="1818287" cy="210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直接箭头连接符 9"/>
            <p:cNvCxnSpPr/>
            <p:nvPr/>
          </p:nvCxnSpPr>
          <p:spPr bwMode="auto">
            <a:xfrm rot="10800000" flipV="1">
              <a:off x="1534511" y="2974428"/>
              <a:ext cx="1124611" cy="6831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直接箭头连接符 12"/>
            <p:cNvCxnSpPr/>
            <p:nvPr/>
          </p:nvCxnSpPr>
          <p:spPr bwMode="auto">
            <a:xfrm>
              <a:off x="1502979" y="3794235"/>
              <a:ext cx="1219200" cy="94593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5" name="图片 14" descr="老师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2083" y="3164263"/>
              <a:ext cx="1062748" cy="1097674"/>
            </a:xfrm>
            <a:prstGeom prst="rect">
              <a:avLst/>
            </a:prstGeom>
          </p:spPr>
        </p:pic>
        <p:pic>
          <p:nvPicPr>
            <p:cNvPr id="16" name="图片 15" descr="书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9962" y="4797963"/>
              <a:ext cx="1975899" cy="1317909"/>
            </a:xfrm>
            <a:prstGeom prst="rect">
              <a:avLst/>
            </a:prstGeom>
          </p:spPr>
        </p:pic>
        <p:pic>
          <p:nvPicPr>
            <p:cNvPr id="17" name="图片 16" descr="学生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3392" y="1493831"/>
              <a:ext cx="1177597" cy="1199226"/>
            </a:xfrm>
            <a:prstGeom prst="rect">
              <a:avLst/>
            </a:prstGeom>
          </p:spPr>
        </p:pic>
        <p:cxnSp>
          <p:nvCxnSpPr>
            <p:cNvPr id="18" name="直接箭头连接符 17"/>
            <p:cNvCxnSpPr/>
            <p:nvPr/>
          </p:nvCxnSpPr>
          <p:spPr bwMode="auto">
            <a:xfrm rot="16200000" flipH="1">
              <a:off x="5386553" y="4051737"/>
              <a:ext cx="1786757" cy="105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直接箭头连接符 18"/>
            <p:cNvCxnSpPr/>
            <p:nvPr/>
          </p:nvCxnSpPr>
          <p:spPr bwMode="auto">
            <a:xfrm rot="10800000">
              <a:off x="6411313" y="3163607"/>
              <a:ext cx="1303281" cy="7777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直接箭头连接符 19"/>
            <p:cNvCxnSpPr/>
            <p:nvPr/>
          </p:nvCxnSpPr>
          <p:spPr bwMode="auto">
            <a:xfrm rot="10800000" flipV="1">
              <a:off x="6358766" y="4035971"/>
              <a:ext cx="1324297" cy="94591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圆角矩形 30"/>
            <p:cNvSpPr/>
            <p:nvPr/>
          </p:nvSpPr>
          <p:spPr bwMode="auto">
            <a:xfrm>
              <a:off x="3615559" y="2879834"/>
              <a:ext cx="2207172" cy="171318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marR="0" indent="-17145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tabLst/>
              </a:pPr>
              <a:r>
                <a:rPr kumimoji="0" lang="zh-CN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传统课堂</a:t>
              </a:r>
              <a:endPara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171450" marR="0" indent="-17145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tabLst/>
              </a:pPr>
              <a:r>
                <a:rPr kumimoji="0" lang="en-US" altLang="zh-CN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VS</a:t>
              </a:r>
            </a:p>
            <a:p>
              <a:pPr marL="171450" marR="0" indent="-17145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tabLst/>
              </a:pPr>
              <a:r>
                <a:rPr kumimoji="0" lang="zh-CN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翻转课堂</a:t>
              </a:r>
              <a:endPara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01708" y="3216165"/>
              <a:ext cx="492443" cy="110543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 dirty="0" smtClean="0"/>
                <a:t>寻求知识</a:t>
              </a:r>
              <a:endParaRPr lang="zh-CN" altLang="en-US" sz="20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48911" y="2532998"/>
              <a:ext cx="70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知识</a:t>
              </a:r>
              <a:endParaRPr lang="zh-CN" altLang="en-US" sz="20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17173" y="2716929"/>
              <a:ext cx="70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学生</a:t>
              </a:r>
              <a:endParaRPr lang="zh-CN" alt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80293" y="6164319"/>
              <a:ext cx="70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学生</a:t>
              </a:r>
              <a:endParaRPr lang="zh-CN" altLang="en-US" sz="2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96001" y="6106516"/>
              <a:ext cx="70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知识</a:t>
              </a:r>
              <a:endParaRPr lang="zh-CN" altLang="en-US" sz="2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8579" y="4130571"/>
              <a:ext cx="70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/>
                <a:t>教师</a:t>
              </a:r>
              <a:endParaRPr lang="zh-CN" altLang="en-US" sz="20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08883" y="4351283"/>
              <a:ext cx="700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/>
                <a:t>教师</a:t>
              </a:r>
              <a:endParaRPr lang="zh-CN" alt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29406" y="4288227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19499999"/>
                </a:camera>
                <a:lightRig rig="threePt" dir="t"/>
              </a:scene3d>
            </a:bodyPr>
            <a:lstStyle/>
            <a:p>
              <a:r>
                <a:rPr lang="zh-CN" altLang="en-US" sz="2000" b="1" dirty="0" smtClean="0"/>
                <a:t>传授知识</a:t>
              </a:r>
              <a:endParaRPr lang="zh-CN" alt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91901" y="3389586"/>
              <a:ext cx="492443" cy="110543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 dirty="0" smtClean="0"/>
                <a:t>寻求知识</a:t>
              </a:r>
              <a:endParaRPr lang="zh-CN" altLang="en-US" sz="2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10704" y="2984939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指导者和</a:t>
              </a:r>
              <a:endParaRPr lang="en-US" altLang="zh-CN" b="1" dirty="0" smtClean="0"/>
            </a:p>
            <a:p>
              <a:r>
                <a:rPr lang="zh-CN" altLang="en-US" b="1" dirty="0" smtClean="0"/>
                <a:t>帮助者</a:t>
              </a:r>
              <a:endParaRPr lang="zh-CN" altLang="en-US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894787" y="4309242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掌握和</a:t>
              </a:r>
              <a:endParaRPr lang="en-US" altLang="zh-CN" b="1" dirty="0" smtClean="0"/>
            </a:p>
            <a:p>
              <a:r>
                <a:rPr lang="zh-CN" altLang="en-US" b="1" dirty="0" smtClean="0"/>
                <a:t>创建新知</a:t>
              </a:r>
              <a:endParaRPr lang="zh-CN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134" y="1162708"/>
            <a:ext cx="8043862" cy="508438"/>
          </a:xfrm>
        </p:spPr>
        <p:txBody>
          <a:bodyPr/>
          <a:lstStyle/>
          <a:p>
            <a:pPr>
              <a:buNone/>
            </a:pPr>
            <a:r>
              <a:rPr lang="en-US" altLang="zh-CN" sz="3200" b="1" dirty="0" smtClean="0">
                <a:latin typeface="+mn-ea"/>
              </a:rPr>
              <a:t>3.</a:t>
            </a:r>
            <a:r>
              <a:rPr lang="zh-CN" altLang="en-US" sz="3200" b="1" dirty="0" smtClean="0">
                <a:latin typeface="+mn-ea"/>
              </a:rPr>
              <a:t>实现个性化和差异化的教学方法</a:t>
            </a:r>
            <a:endParaRPr lang="zh-CN" altLang="en-US" sz="3200" b="1" dirty="0">
              <a:latin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5831" y="2280748"/>
            <a:ext cx="3846786" cy="551793"/>
            <a:chOff x="599090" y="2364828"/>
            <a:chExt cx="3615555" cy="551793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599090" y="2364828"/>
              <a:ext cx="3216165" cy="525517"/>
            </a:xfrm>
            <a:prstGeom prst="roundRect">
              <a:avLst/>
            </a:prstGeom>
            <a:solidFill>
              <a:srgbClr val="99CCFF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marR="0" indent="-17145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Blip>
                  <a:blip r:embed="rId2"/>
                </a:buBlip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内容占位符 2"/>
            <p:cNvSpPr txBox="1">
              <a:spLocks/>
            </p:cNvSpPr>
            <p:nvPr/>
          </p:nvSpPr>
          <p:spPr bwMode="auto">
            <a:xfrm>
              <a:off x="628593" y="2408183"/>
              <a:ext cx="3586052" cy="50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28600" marR="0" lvl="0" indent="-228600" algn="l" defTabSz="914400" rtl="0" eaLnBrk="0" fontAlgn="base" latinLnBrk="0" hangingPunct="0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>
                  <a:srgbClr val="3641AD"/>
                </a:buClr>
                <a:buSzPct val="65000"/>
                <a:buFont typeface="Times" pitchFamily="48" charset="0"/>
                <a:buNone/>
                <a:tabLst>
                  <a:tab pos="1314450" algn="l"/>
                </a:tabLst>
                <a:defRPr/>
              </a:pPr>
              <a:r>
                <a:rPr kumimoji="0" lang="zh-CN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itchFamily="2" charset="-122"/>
                  <a:ea typeface="华文楷体" pitchFamily="2" charset="-122"/>
                </a:rPr>
                <a:t>学习能力强的学生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9554" y="3337029"/>
            <a:ext cx="3615559" cy="530774"/>
            <a:chOff x="4671848" y="2328042"/>
            <a:chExt cx="3615559" cy="530774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4671848" y="2328042"/>
              <a:ext cx="3463159" cy="525517"/>
            </a:xfrm>
            <a:prstGeom prst="roundRect">
              <a:avLst/>
            </a:prstGeom>
            <a:solidFill>
              <a:srgbClr val="99CCFF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marR="0" indent="-17145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Blip>
                  <a:blip r:embed="rId2"/>
                </a:buBlip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内容占位符 2"/>
            <p:cNvSpPr txBox="1">
              <a:spLocks/>
            </p:cNvSpPr>
            <p:nvPr/>
          </p:nvSpPr>
          <p:spPr bwMode="auto">
            <a:xfrm>
              <a:off x="4701355" y="2350378"/>
              <a:ext cx="3586052" cy="50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28600" marR="0" lvl="0" indent="-228600" algn="l" defTabSz="914400" rtl="0" eaLnBrk="0" fontAlgn="base" latinLnBrk="0" hangingPunct="0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>
                  <a:srgbClr val="3641AD"/>
                </a:buClr>
                <a:buSzPct val="65000"/>
                <a:buFont typeface="Times" pitchFamily="48" charset="0"/>
                <a:buNone/>
                <a:tabLst>
                  <a:tab pos="1314450" algn="l"/>
                </a:tabLst>
                <a:defRPr/>
              </a:pPr>
              <a:r>
                <a:rPr kumimoji="0" lang="zh-CN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itchFamily="2" charset="-122"/>
                  <a:ea typeface="华文楷体" pitchFamily="2" charset="-122"/>
                </a:rPr>
                <a:t>学习能力较弱的学生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0063" y="4356532"/>
            <a:ext cx="3636580" cy="1234966"/>
            <a:chOff x="551793" y="4177862"/>
            <a:chExt cx="3636580" cy="562304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551793" y="4177862"/>
              <a:ext cx="3494690" cy="525517"/>
            </a:xfrm>
            <a:prstGeom prst="roundRect">
              <a:avLst/>
            </a:prstGeom>
            <a:solidFill>
              <a:srgbClr val="99CCFF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marR="0" indent="-17145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Blip>
                  <a:blip r:embed="rId2"/>
                </a:buBlip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内容占位符 2"/>
            <p:cNvSpPr txBox="1">
              <a:spLocks/>
            </p:cNvSpPr>
            <p:nvPr/>
          </p:nvSpPr>
          <p:spPr bwMode="auto">
            <a:xfrm>
              <a:off x="602321" y="4231728"/>
              <a:ext cx="3586052" cy="50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28600" marR="0" lvl="0" indent="-228600" algn="l" defTabSz="914400" rtl="0" eaLnBrk="0" fontAlgn="base" latinLnBrk="0" hangingPunct="0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>
                  <a:srgbClr val="3641AD"/>
                </a:buClr>
                <a:buSzPct val="65000"/>
                <a:buFont typeface="Times" pitchFamily="48" charset="0"/>
                <a:buNone/>
                <a:tabLst>
                  <a:tab pos="1314450" algn="l"/>
                </a:tabLst>
                <a:defRPr/>
              </a:pPr>
              <a:r>
                <a:rPr lang="zh-CN" altLang="en-US" sz="2800" b="1" kern="0" dirty="0" smtClean="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一些特殊原因无法来教室学习的学生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16" name="右箭头 15"/>
          <p:cNvSpPr/>
          <p:nvPr/>
        </p:nvSpPr>
        <p:spPr bwMode="auto">
          <a:xfrm>
            <a:off x="3888845" y="2438403"/>
            <a:ext cx="1219200" cy="18918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marR="0" indent="-17145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Blip>
                <a:blip r:embed="rId2"/>
              </a:buBlip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260441" y="2286003"/>
            <a:ext cx="3988672" cy="551793"/>
            <a:chOff x="599090" y="2364828"/>
            <a:chExt cx="3615555" cy="551793"/>
          </a:xfrm>
        </p:grpSpPr>
        <p:sp>
          <p:nvSpPr>
            <p:cNvPr id="18" name="圆角矩形 17"/>
            <p:cNvSpPr/>
            <p:nvPr/>
          </p:nvSpPr>
          <p:spPr bwMode="auto">
            <a:xfrm>
              <a:off x="599090" y="2364828"/>
              <a:ext cx="3216165" cy="525517"/>
            </a:xfrm>
            <a:prstGeom prst="roundRect">
              <a:avLst/>
            </a:prstGeom>
            <a:solidFill>
              <a:srgbClr val="99CCFF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marR="0" indent="-17145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Blip>
                  <a:blip r:embed="rId2"/>
                </a:buBlip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内容占位符 2"/>
            <p:cNvSpPr txBox="1">
              <a:spLocks/>
            </p:cNvSpPr>
            <p:nvPr/>
          </p:nvSpPr>
          <p:spPr bwMode="auto">
            <a:xfrm>
              <a:off x="628593" y="2408183"/>
              <a:ext cx="3586052" cy="50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28600" marR="0" lvl="0" indent="-228600" algn="l" defTabSz="914400" rtl="0" eaLnBrk="0" fontAlgn="base" latinLnBrk="0" hangingPunct="0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>
                  <a:srgbClr val="3641AD"/>
                </a:buClr>
                <a:buSzPct val="65000"/>
                <a:buFont typeface="Times" pitchFamily="48" charset="0"/>
                <a:buNone/>
                <a:tabLst>
                  <a:tab pos="1314450" algn="l"/>
                </a:tabLst>
                <a:defRPr/>
              </a:pPr>
              <a:r>
                <a:rPr lang="zh-CN" altLang="en-US" sz="2400" b="1" kern="0" dirty="0" smtClean="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可以提前学习后面的知识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20" name="右箭头 19"/>
          <p:cNvSpPr/>
          <p:nvPr/>
        </p:nvSpPr>
        <p:spPr bwMode="auto">
          <a:xfrm>
            <a:off x="3883590" y="3463158"/>
            <a:ext cx="1219200" cy="18918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marR="0" indent="-17145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Blip>
                <a:blip r:embed="rId2"/>
              </a:buBlip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255186" y="3310758"/>
            <a:ext cx="3988672" cy="551793"/>
            <a:chOff x="599090" y="2364828"/>
            <a:chExt cx="3615555" cy="551793"/>
          </a:xfrm>
        </p:grpSpPr>
        <p:sp>
          <p:nvSpPr>
            <p:cNvPr id="22" name="圆角矩形 21"/>
            <p:cNvSpPr/>
            <p:nvPr/>
          </p:nvSpPr>
          <p:spPr bwMode="auto">
            <a:xfrm>
              <a:off x="599090" y="2364828"/>
              <a:ext cx="3216165" cy="525517"/>
            </a:xfrm>
            <a:prstGeom prst="roundRect">
              <a:avLst/>
            </a:prstGeom>
            <a:solidFill>
              <a:srgbClr val="99CCFF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marR="0" indent="-17145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buFontTx/>
                <a:buBlip>
                  <a:blip r:embed="rId2"/>
                </a:buBlip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内容占位符 2"/>
            <p:cNvSpPr txBox="1">
              <a:spLocks/>
            </p:cNvSpPr>
            <p:nvPr/>
          </p:nvSpPr>
          <p:spPr bwMode="auto">
            <a:xfrm>
              <a:off x="703876" y="2408183"/>
              <a:ext cx="3510769" cy="50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28600" marR="0" lvl="0" indent="-228600" algn="l" defTabSz="914400" rtl="0" eaLnBrk="0" fontAlgn="base" latinLnBrk="0" hangingPunct="0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>
                  <a:srgbClr val="3641AD"/>
                </a:buClr>
                <a:buSzPct val="65000"/>
                <a:buFont typeface="Times" pitchFamily="48" charset="0"/>
                <a:buNone/>
                <a:tabLst>
                  <a:tab pos="1314450" algn="l"/>
                </a:tabLst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itchFamily="2" charset="-122"/>
                  <a:ea typeface="华文楷体" pitchFamily="2" charset="-122"/>
                </a:rPr>
                <a:t>随时可以“暂停”老师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24" name="右箭头 23"/>
          <p:cNvSpPr/>
          <p:nvPr/>
        </p:nvSpPr>
        <p:spPr bwMode="auto">
          <a:xfrm>
            <a:off x="3930886" y="4855775"/>
            <a:ext cx="1219200" cy="18918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marR="0" indent="-17145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Tx/>
              <a:buSzPct val="65000"/>
              <a:buFontTx/>
              <a:buBlip>
                <a:blip r:embed="rId2"/>
              </a:buBlip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270950" y="4598272"/>
            <a:ext cx="3988672" cy="646385"/>
            <a:chOff x="599090" y="2364828"/>
            <a:chExt cx="3615555" cy="551793"/>
          </a:xfrm>
        </p:grpSpPr>
        <p:sp>
          <p:nvSpPr>
            <p:cNvPr id="26" name="圆角矩形 25"/>
            <p:cNvSpPr/>
            <p:nvPr/>
          </p:nvSpPr>
          <p:spPr bwMode="auto">
            <a:xfrm>
              <a:off x="599090" y="2364828"/>
              <a:ext cx="3216165" cy="525517"/>
            </a:xfrm>
            <a:prstGeom prst="roundRect">
              <a:avLst/>
            </a:prstGeom>
            <a:solidFill>
              <a:srgbClr val="99CCFF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50" marR="0" indent="-17145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Tx/>
                <a:buSzPct val="65000"/>
                <a:tabLst/>
              </a:pPr>
              <a:r>
                <a:rPr lang="zh-CN" altLang="en-US" sz="2400" b="1" kern="0" dirty="0" smtClean="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可以及时补缺补漏</a:t>
              </a:r>
              <a:endParaRPr lang="zh-CN" altLang="en-US" sz="2400" b="1" kern="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7" name="内容占位符 2"/>
            <p:cNvSpPr txBox="1">
              <a:spLocks/>
            </p:cNvSpPr>
            <p:nvPr/>
          </p:nvSpPr>
          <p:spPr bwMode="auto">
            <a:xfrm>
              <a:off x="628593" y="2408183"/>
              <a:ext cx="3586052" cy="50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28600" marR="0" lvl="0" indent="-228600" algn="l" defTabSz="914400" rtl="0" eaLnBrk="0" fontAlgn="base" latinLnBrk="0" hangingPunct="0">
                <a:lnSpc>
                  <a:spcPct val="90000"/>
                </a:lnSpc>
                <a:spcBef>
                  <a:spcPct val="35000"/>
                </a:spcBef>
                <a:spcAft>
                  <a:spcPct val="15000"/>
                </a:spcAft>
                <a:buClr>
                  <a:srgbClr val="3641AD"/>
                </a:buClr>
                <a:buSzPct val="65000"/>
                <a:buFont typeface="Times" pitchFamily="48" charset="0"/>
                <a:buNone/>
                <a:tabLst>
                  <a:tab pos="1314450" algn="l"/>
                </a:tabLst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046" y="1128271"/>
            <a:ext cx="7742237" cy="637463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tx1"/>
                </a:solidFill>
              </a:rPr>
              <a:t>四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、存在的困难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3543" y="2371393"/>
            <a:ext cx="3885598" cy="50843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数学</a:t>
            </a:r>
            <a:r>
              <a:rPr lang="zh-CN" altLang="en-US" sz="3200" b="1" smtClean="0">
                <a:latin typeface="华文楷体" pitchFamily="2" charset="-122"/>
                <a:ea typeface="华文楷体" pitchFamily="2" charset="-122"/>
              </a:rPr>
              <a:t>公式编译困</a:t>
            </a:r>
            <a:r>
              <a:rPr lang="zh-CN" altLang="en-US" sz="3200" b="1" smtClean="0">
                <a:latin typeface="华文楷体" pitchFamily="2" charset="-122"/>
                <a:ea typeface="华文楷体" pitchFamily="2" charset="-122"/>
              </a:rPr>
              <a:t>难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1863539" y="3317319"/>
            <a:ext cx="4642346" cy="5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buBlip>
                <a:blip r:embed="rId2"/>
              </a:buBlip>
              <a:tabLst>
                <a:tab pos="1314450" algn="l"/>
              </a:tabLst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学生的主观能动性不足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874050" y="4347330"/>
            <a:ext cx="5188883" cy="5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buBlip>
                <a:blip r:embed="rId2"/>
              </a:buBlip>
              <a:tabLst>
                <a:tab pos="1314450" algn="l"/>
              </a:tabLst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评价体系有待进一步完善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8063"/>
            <a:ext cx="5148263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2841625"/>
            <a:ext cx="26384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7160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82588" y="455613"/>
            <a:ext cx="7983645" cy="968375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tx1"/>
                </a:solidFill>
              </a:rPr>
              <a:t>一、为什么要开展翻转课堂教学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标题 4"/>
          <p:cNvSpPr txBox="1">
            <a:spLocks/>
          </p:cNvSpPr>
          <p:nvPr/>
        </p:nvSpPr>
        <p:spPr bwMode="auto">
          <a:xfrm>
            <a:off x="430925" y="1175571"/>
            <a:ext cx="801939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1.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大学数学内容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抽象深奥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6146" name="Picture 2" descr="http://w6.sanwen8.cn/mmbiz/mIw0gFAkDcFoEf69gic44EHwPiby9iaHRwhc4egJ344wicoDQOHa95umjtu2IEPTL6QkbxDmsLaXzKwwO3d1FbEyMw/640?wx_fmt=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037" y="1987768"/>
            <a:ext cx="6812784" cy="453475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QQ图片20161201095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913"/>
            <a:ext cx="4498428" cy="5307398"/>
          </a:xfrm>
          <a:prstGeom prst="rect">
            <a:avLst/>
          </a:prstGeom>
        </p:spPr>
      </p:pic>
      <p:pic>
        <p:nvPicPr>
          <p:cNvPr id="6" name="图片 5" descr="2QQ图片20161201095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42" y="1101779"/>
            <a:ext cx="4344386" cy="5225449"/>
          </a:xfrm>
          <a:prstGeom prst="rect">
            <a:avLst/>
          </a:prstGeom>
        </p:spPr>
      </p:pic>
      <p:sp>
        <p:nvSpPr>
          <p:cNvPr id="7" name="标题 4"/>
          <p:cNvSpPr txBox="1">
            <a:spLocks/>
          </p:cNvSpPr>
          <p:nvPr/>
        </p:nvSpPr>
        <p:spPr bwMode="auto">
          <a:xfrm>
            <a:off x="177636" y="481888"/>
            <a:ext cx="8966364" cy="57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2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.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 学生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自主学习能力差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2588" y="434593"/>
            <a:ext cx="7742237" cy="53236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3.</a:t>
            </a:r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课时少，内容多，学生跟不上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074" name="Picture 2" descr="http://w6.sanwen8.cn/mmbiz/mIw0gFAkDcFoEf69gic44EHwPiby9iaHRwhK8ppbLA4BmK0mWtIEjaxdlHNvKjU7wYyiaBcuaboFuAJd53LIX0xHcw/640?wx_fmt=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098" y="1128711"/>
            <a:ext cx="6655130" cy="545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4.</a:t>
            </a:r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学生的学习能力有差异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503456" y="1175572"/>
            <a:ext cx="7742237" cy="130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zh-CN" alt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数学老师以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4G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的速度讲课，学霸以</a:t>
            </a: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wifi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的速度听着，学神以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3G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的速度记着，学屌以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2G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的速度干瞅着，学渣当场掉线。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j-cs"/>
            </a:endParaRPr>
          </a:p>
        </p:txBody>
      </p:sp>
      <p:pic>
        <p:nvPicPr>
          <p:cNvPr id="2050" name="Picture 2" descr="http://www.cr173.com/up/2016-6/146528726474640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720" y="2628900"/>
            <a:ext cx="3770494" cy="3225362"/>
          </a:xfrm>
          <a:prstGeom prst="rect">
            <a:avLst/>
          </a:prstGeom>
          <a:noFill/>
        </p:spPr>
      </p:pic>
      <p:pic>
        <p:nvPicPr>
          <p:cNvPr id="2052" name="Picture 4" descr="http://www.cr173.com/up/2016-6/1465287304467379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5328" y="2617076"/>
            <a:ext cx="3670190" cy="3222031"/>
          </a:xfrm>
          <a:prstGeom prst="rect">
            <a:avLst/>
          </a:prstGeom>
          <a:noFill/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855552" y="6047118"/>
            <a:ext cx="3569303" cy="49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学霸眼里的数学卷子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j-cs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4823207" y="5999822"/>
            <a:ext cx="3569303" cy="49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学渣眼里的数学卷子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 smtClean="0">
                <a:solidFill>
                  <a:schemeClr val="tx1"/>
                </a:solidFill>
              </a:rPr>
              <a:t>二、如何开展翻转课堂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8955" y="1225770"/>
            <a:ext cx="6492162" cy="739666"/>
          </a:xfrm>
        </p:spPr>
        <p:txBody>
          <a:bodyPr/>
          <a:lstStyle/>
          <a:p>
            <a:pPr>
              <a:buNone/>
            </a:pPr>
            <a:r>
              <a:rPr lang="en-US" altLang="zh-CN" sz="3200" b="1" dirty="0" smtClean="0">
                <a:latin typeface="+mn-ea"/>
              </a:rPr>
              <a:t>1.</a:t>
            </a:r>
            <a:r>
              <a:rPr lang="zh-CN" altLang="en-US" sz="3200" b="1" dirty="0" smtClean="0">
                <a:latin typeface="+mn-ea"/>
              </a:rPr>
              <a:t>线上学习的安排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063351" y="2061342"/>
            <a:ext cx="3676815" cy="55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buFont typeface="Wingdings" pitchFamily="2" charset="2"/>
              <a:buChar char="Ø"/>
              <a:tabLst>
                <a:tab pos="1314450" algn="l"/>
              </a:tabLst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观看知识点视频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1089628" y="3517025"/>
            <a:ext cx="3676815" cy="32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buFont typeface="Wingdings" pitchFamily="2" charset="2"/>
              <a:buChar char="Ø"/>
              <a:tabLst>
                <a:tab pos="1314450" algn="l"/>
              </a:tabLst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做课程笔记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1073861" y="4951688"/>
            <a:ext cx="3676815" cy="32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buFont typeface="Wingdings" pitchFamily="2" charset="2"/>
              <a:buChar char="Ø"/>
              <a:tabLst>
                <a:tab pos="1314450" algn="l"/>
              </a:tabLst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完成线上作业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1303282" y="2781300"/>
            <a:ext cx="6852745" cy="55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tabLst>
                <a:tab pos="1314450" algn="l"/>
              </a:tabLst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提前制作微视频、将知识点碎片化（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5-15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分钟）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1371600" y="4258002"/>
            <a:ext cx="6852745" cy="55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tabLst>
                <a:tab pos="1314450" algn="l"/>
              </a:tabLst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重点、难点、易错的地方</a:t>
            </a:r>
            <a:endParaRPr lang="zh-CN" altLang="en-US" sz="2400" b="1" kern="0" dirty="0">
              <a:solidFill>
                <a:srgbClr val="0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1355835" y="5724195"/>
            <a:ext cx="6852745" cy="55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tabLst>
                <a:tab pos="1314450" algn="l"/>
              </a:tabLst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与本节知识点相关的作业，题量不多</a:t>
            </a:r>
            <a:endParaRPr lang="zh-CN" altLang="en-US" sz="2400" b="1" kern="0" dirty="0">
              <a:solidFill>
                <a:srgbClr val="0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2" y="721272"/>
            <a:ext cx="8043862" cy="413845"/>
          </a:xfrm>
        </p:spPr>
        <p:txBody>
          <a:bodyPr/>
          <a:lstStyle/>
          <a:p>
            <a:pPr>
              <a:buNone/>
            </a:pPr>
            <a:r>
              <a:rPr lang="en-US" altLang="zh-CN" sz="3200" b="1" dirty="0" smtClean="0">
                <a:latin typeface="+mn-ea"/>
              </a:rPr>
              <a:t>2.</a:t>
            </a:r>
            <a:r>
              <a:rPr lang="zh-CN" altLang="en-US" sz="3200" b="1" dirty="0" smtClean="0">
                <a:latin typeface="+mn-ea"/>
              </a:rPr>
              <a:t>传统课堂与翻转课堂的对比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73268" y="1649248"/>
          <a:ext cx="8376746" cy="4301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145"/>
                <a:gridCol w="2052145"/>
                <a:gridCol w="2391104"/>
                <a:gridCol w="1881352"/>
              </a:tblGrid>
              <a:tr h="84372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传统课堂</a:t>
                      </a:r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翻转课堂</a:t>
                      </a:r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03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活动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时间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活动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时间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3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讲评前一次的作业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20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分钟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回顾上一节的知识点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5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分钟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3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回顾上一节的知识点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5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分钟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梳理教学视频里的知识点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20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分钟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3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讲授新课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65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分钟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讲评线上作业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15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分钟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3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例题讲解和练习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50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</a:rPr>
                        <a:t>分钟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3889" y="794845"/>
            <a:ext cx="7532085" cy="476907"/>
          </a:xfrm>
        </p:spPr>
        <p:txBody>
          <a:bodyPr/>
          <a:lstStyle/>
          <a:p>
            <a:pPr>
              <a:buNone/>
            </a:pPr>
            <a:r>
              <a:rPr lang="en-US" altLang="zh-CN" sz="3200" b="1" dirty="0" smtClean="0">
                <a:latin typeface="+mn-ea"/>
              </a:rPr>
              <a:t>3.</a:t>
            </a:r>
            <a:r>
              <a:rPr lang="zh-CN" altLang="en-US" sz="3200" b="1" dirty="0" smtClean="0">
                <a:latin typeface="+mn-ea"/>
              </a:rPr>
              <a:t>评估学生的学习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692165" y="1630416"/>
            <a:ext cx="3993932" cy="47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buFont typeface="Wingdings" pitchFamily="2" charset="2"/>
              <a:buChar char="Ø"/>
              <a:tabLst>
                <a:tab pos="1314450" algn="l"/>
              </a:tabLst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在线时长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1707933" y="2392420"/>
            <a:ext cx="3993932" cy="47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buFont typeface="Wingdings" pitchFamily="2" charset="2"/>
              <a:buChar char="Ø"/>
              <a:tabLst>
                <a:tab pos="1314450" algn="l"/>
              </a:tabLst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视频中间插入问题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1728950" y="3968950"/>
            <a:ext cx="3993932" cy="47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buFont typeface="Wingdings" pitchFamily="2" charset="2"/>
              <a:buChar char="Ø"/>
              <a:tabLst>
                <a:tab pos="1314450" algn="l"/>
              </a:tabLst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在线完成的作业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1744715" y="4783503"/>
            <a:ext cx="3993932" cy="47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buFont typeface="Wingdings" pitchFamily="2" charset="2"/>
              <a:buChar char="Ø"/>
              <a:tabLst>
                <a:tab pos="1314450" algn="l"/>
              </a:tabLst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课堂提问与练习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1776247" y="5603319"/>
            <a:ext cx="3993932" cy="47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buFont typeface="Wingdings" pitchFamily="2" charset="2"/>
              <a:buChar char="Ø"/>
              <a:tabLst>
                <a:tab pos="1314450" algn="l"/>
              </a:tabLst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课程笔记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1734210" y="3185951"/>
            <a:ext cx="3993932" cy="47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buFont typeface="Wingdings" pitchFamily="2" charset="2"/>
              <a:buChar char="Ø"/>
              <a:tabLst>
                <a:tab pos="1314450" algn="l"/>
              </a:tabLst>
              <a:defRPr/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+mn-ea"/>
              </a:rPr>
              <a:t>讨论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+mn-ea"/>
              </a:rPr>
              <a:t>区互动的情况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140" y="1124606"/>
            <a:ext cx="7742237" cy="709285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tx1"/>
                </a:solidFill>
              </a:rPr>
              <a:t>三、翻转课堂带来的好处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258" y="2087618"/>
            <a:ext cx="8043862" cy="529459"/>
          </a:xfrm>
        </p:spPr>
        <p:txBody>
          <a:bodyPr/>
          <a:lstStyle/>
          <a:p>
            <a:pPr>
              <a:buNone/>
            </a:pPr>
            <a:r>
              <a:rPr lang="en-US" altLang="zh-CN" sz="3200" b="1" dirty="0" smtClean="0">
                <a:latin typeface="+mn-ea"/>
              </a:rPr>
              <a:t>1.</a:t>
            </a:r>
            <a:r>
              <a:rPr lang="zh-CN" altLang="en-US" sz="3200" b="1" dirty="0" smtClean="0">
                <a:latin typeface="+mn-ea"/>
              </a:rPr>
              <a:t>让学生对自己的学习负责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746235" y="3175437"/>
            <a:ext cx="7327134" cy="193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228600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buFont typeface="Times" pitchFamily="48" charset="0"/>
              <a:buNone/>
              <a:tabLst>
                <a:tab pos="1314450" algn="l"/>
              </a:tabLst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    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</a:rPr>
              <a:t>学生不应该是“坐着听课”，学生要承担学习的责任。</a:t>
            </a:r>
            <a:endParaRPr kumimoji="0" lang="en-US" altLang="zh-CN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</a:endParaRPr>
          </a:p>
          <a:p>
            <a:pPr marL="228600" lvl="0" indent="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tabLst>
                <a:tab pos="1314450" algn="l"/>
              </a:tabLst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+mn-ea"/>
              </a:rPr>
              <a:t>   ——[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+mn-ea"/>
              </a:rPr>
              <a:t>美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+mn-ea"/>
              </a:rPr>
              <a:t>] 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+mn-ea"/>
              </a:rPr>
              <a:t>乔纳森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+mn-ea"/>
              </a:rPr>
              <a:t>•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+mn-ea"/>
              </a:rPr>
              <a:t>伯格曼 亚伦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+mn-ea"/>
              </a:rPr>
              <a:t>•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+mn-ea"/>
              </a:rPr>
              <a:t>萨姆斯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+mn-ea"/>
              </a:rPr>
              <a:t>    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                             </a:t>
            </a:r>
          </a:p>
          <a:p>
            <a:pPr marL="228600" marR="0" lvl="0" indent="228600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rgbClr val="3641AD"/>
              </a:buClr>
              <a:buSzPct val="65000"/>
              <a:buFont typeface="Times" pitchFamily="48" charset="0"/>
              <a:buNone/>
              <a:tabLst>
                <a:tab pos="1314450" algn="l"/>
              </a:tabLst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FF002A"/>
      </a:dk2>
      <a:lt2>
        <a:srgbClr val="B2B4B3"/>
      </a:lt2>
      <a:accent1>
        <a:srgbClr val="0072EA"/>
      </a:accent1>
      <a:accent2>
        <a:srgbClr val="B646B8"/>
      </a:accent2>
      <a:accent3>
        <a:srgbClr val="FFFFFF"/>
      </a:accent3>
      <a:accent4>
        <a:srgbClr val="000000"/>
      </a:accent4>
      <a:accent5>
        <a:srgbClr val="AABCF3"/>
      </a:accent5>
      <a:accent6>
        <a:srgbClr val="A53FA6"/>
      </a:accent6>
      <a:hlink>
        <a:srgbClr val="20C31E"/>
      </a:hlink>
      <a:folHlink>
        <a:srgbClr val="B2B4B3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71450" marR="0" indent="-171450" algn="ctr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15000"/>
          </a:spcAft>
          <a:buClrTx/>
          <a:buSzPct val="65000"/>
          <a:buFontTx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71450" marR="0" indent="-171450" algn="ctr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15000"/>
          </a:spcAft>
          <a:buClrTx/>
          <a:buSzPct val="65000"/>
          <a:buFontTx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B3B3B3"/>
        </a:lt2>
        <a:accent1>
          <a:srgbClr val="0072EA"/>
        </a:accent1>
        <a:accent2>
          <a:srgbClr val="20C31E"/>
        </a:accent2>
        <a:accent3>
          <a:srgbClr val="FFFFFF"/>
        </a:accent3>
        <a:accent4>
          <a:srgbClr val="000000"/>
        </a:accent4>
        <a:accent5>
          <a:srgbClr val="AABCF3"/>
        </a:accent5>
        <a:accent6>
          <a:srgbClr val="1CB01A"/>
        </a:accent6>
        <a:hlink>
          <a:srgbClr val="FF002A"/>
        </a:hlink>
        <a:folHlink>
          <a:srgbClr val="B646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FF002A"/>
        </a:dk2>
        <a:lt2>
          <a:srgbClr val="B3B3B3"/>
        </a:lt2>
        <a:accent1>
          <a:srgbClr val="0072EA"/>
        </a:accent1>
        <a:accent2>
          <a:srgbClr val="B646B8"/>
        </a:accent2>
        <a:accent3>
          <a:srgbClr val="FFFFFF"/>
        </a:accent3>
        <a:accent4>
          <a:srgbClr val="000000"/>
        </a:accent4>
        <a:accent5>
          <a:srgbClr val="AABCF3"/>
        </a:accent5>
        <a:accent6>
          <a:srgbClr val="A53FA6"/>
        </a:accent6>
        <a:hlink>
          <a:srgbClr val="20C31E"/>
        </a:hlink>
        <a:folHlink>
          <a:srgbClr val="B3B3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FF002A"/>
        </a:dk2>
        <a:lt2>
          <a:srgbClr val="A7A7A7"/>
        </a:lt2>
        <a:accent1>
          <a:srgbClr val="0072EA"/>
        </a:accent1>
        <a:accent2>
          <a:srgbClr val="B646B8"/>
        </a:accent2>
        <a:accent3>
          <a:srgbClr val="FFFFFF"/>
        </a:accent3>
        <a:accent4>
          <a:srgbClr val="000000"/>
        </a:accent4>
        <a:accent5>
          <a:srgbClr val="AABCF3"/>
        </a:accent5>
        <a:accent6>
          <a:srgbClr val="A53FA6"/>
        </a:accent6>
        <a:hlink>
          <a:srgbClr val="20C31E"/>
        </a:hlink>
        <a:folHlink>
          <a:srgbClr val="A7A7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FF002A"/>
        </a:dk2>
        <a:lt2>
          <a:srgbClr val="B2B4B3"/>
        </a:lt2>
        <a:accent1>
          <a:srgbClr val="0072EA"/>
        </a:accent1>
        <a:accent2>
          <a:srgbClr val="B646B8"/>
        </a:accent2>
        <a:accent3>
          <a:srgbClr val="FFFFFF"/>
        </a:accent3>
        <a:accent4>
          <a:srgbClr val="000000"/>
        </a:accent4>
        <a:accent5>
          <a:srgbClr val="AABCF3"/>
        </a:accent5>
        <a:accent6>
          <a:srgbClr val="A53FA6"/>
        </a:accent6>
        <a:hlink>
          <a:srgbClr val="20C31E"/>
        </a:hlink>
        <a:folHlink>
          <a:srgbClr val="B2B4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408</Words>
  <Application>Microsoft Office PowerPoint</Application>
  <PresentationFormat>全屏显示(4:3)</PresentationFormat>
  <Paragraphs>82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宋体</vt:lpstr>
      <vt:lpstr>方正清刻本悦宋简体</vt:lpstr>
      <vt:lpstr>楷体</vt:lpstr>
      <vt:lpstr>Bell MT</vt:lpstr>
      <vt:lpstr>微软雅黑</vt:lpstr>
      <vt:lpstr>Iskoola Pota</vt:lpstr>
      <vt:lpstr>黑体</vt:lpstr>
      <vt:lpstr>华文楷体</vt:lpstr>
      <vt:lpstr>Times</vt:lpstr>
      <vt:lpstr>Wingdings</vt:lpstr>
      <vt:lpstr>华文新魏</vt:lpstr>
      <vt:lpstr>Times New Roman</vt:lpstr>
      <vt:lpstr>华文行楷</vt:lpstr>
      <vt:lpstr>MS PGothic</vt:lpstr>
      <vt:lpstr>Calibri</vt:lpstr>
      <vt:lpstr>Wingdings 3</vt:lpstr>
      <vt:lpstr>Office 主题​​</vt:lpstr>
      <vt:lpstr>Default Design</vt:lpstr>
      <vt:lpstr>幻灯片 1</vt:lpstr>
      <vt:lpstr>一、为什么要开展翻转课堂教学</vt:lpstr>
      <vt:lpstr>幻灯片 3</vt:lpstr>
      <vt:lpstr>3.课时少，内容多，学生跟不上</vt:lpstr>
      <vt:lpstr>4.学生的学习能力有差异</vt:lpstr>
      <vt:lpstr>二、如何开展翻转课堂</vt:lpstr>
      <vt:lpstr>幻灯片 7</vt:lpstr>
      <vt:lpstr>幻灯片 8</vt:lpstr>
      <vt:lpstr>三、翻转课堂带来的好处</vt:lpstr>
      <vt:lpstr>幻灯片 10</vt:lpstr>
      <vt:lpstr>幻灯片 11</vt:lpstr>
      <vt:lpstr>四、存在的困难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曾勋勋</dc:creator>
  <cp:lastModifiedBy>xun</cp:lastModifiedBy>
  <cp:revision>145</cp:revision>
  <dcterms:created xsi:type="dcterms:W3CDTF">2014-07-29T02:19:13Z</dcterms:created>
  <dcterms:modified xsi:type="dcterms:W3CDTF">2016-12-02T17:39:28Z</dcterms:modified>
</cp:coreProperties>
</file>